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Proxima Nova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11" Type="http://schemas.openxmlformats.org/officeDocument/2006/relationships/slide" Target="slides/slide7.xml"/><Relationship Id="rId22" Type="http://schemas.openxmlformats.org/officeDocument/2006/relationships/font" Target="fonts/Montserrat-boldItalic.fntdata"/><Relationship Id="rId10" Type="http://schemas.openxmlformats.org/officeDocument/2006/relationships/slide" Target="slides/slide6.xml"/><Relationship Id="rId21" Type="http://schemas.openxmlformats.org/officeDocument/2006/relationships/font" Target="fonts/Montserrat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roximaNova-regular.fntdata"/><Relationship Id="rId14" Type="http://schemas.openxmlformats.org/officeDocument/2006/relationships/slide" Target="slides/slide10.xml"/><Relationship Id="rId17" Type="http://schemas.openxmlformats.org/officeDocument/2006/relationships/font" Target="fonts/ProximaNova-italic.fntdata"/><Relationship Id="rId16" Type="http://schemas.openxmlformats.org/officeDocument/2006/relationships/font" Target="fonts/ProximaNova-bold.fntdata"/><Relationship Id="rId5" Type="http://schemas.openxmlformats.org/officeDocument/2006/relationships/slide" Target="slides/slide1.xml"/><Relationship Id="rId19" Type="http://schemas.openxmlformats.org/officeDocument/2006/relationships/font" Target="fonts/Montserrat-regular.fntdata"/><Relationship Id="rId6" Type="http://schemas.openxmlformats.org/officeDocument/2006/relationships/slide" Target="slides/slide2.xml"/><Relationship Id="rId18" Type="http://schemas.openxmlformats.org/officeDocument/2006/relationships/font" Target="fonts/ProximaNova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Intro, Read Thesis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Introduce Alan, Idea of Turing Test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Brain connections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Machine Learning. What’s important about this?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57" name="Shape 5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6" name="Shape 7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78" name="Shape 78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79" name="Shape 7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Shape 82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Shape 84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Shape 85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Shape 8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7" name="Shape 8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http://www.techweekeurope.co.uk/wp-content/uploads/2012/06/Alan-Turing-large.jp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hyperlink" Target="https://news.usc.edu/files/2015/03/brain2.jpe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s://i.stack.imgur.com/4dujG.p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hyperlink" Target="https://spectatorau.imgix.net/content/uploads/2017/06/Contents_iceberg.jpg?auto=compress,enhance,format&amp;crop=faces,entropy,edges&amp;fit=crop&amp;w=820&amp;h=550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hyperlink" Target="http://media1.s-nbcnews.com/i/MSNBC/Components/Slideshows/_production/ss-140707-south-sudan-famine/ss-140707-south-sudan-famine-01.jp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Relationship Id="rId4" Type="http://schemas.openxmlformats.org/officeDocument/2006/relationships/hyperlink" Target="https://static.businessinsider.com/image/53b0203becad04522b8877e8/image.jp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hyperlink" Target="http://www.dccomics.com/sites/default/files/GalleryComics_1920x1080_20150826_CYB_Cv2_55cceb0d8f1d31.28141728.jp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66666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ctrTitle"/>
          </p:nvPr>
        </p:nvSpPr>
        <p:spPr>
          <a:xfrm>
            <a:off x="510450" y="6962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 Intelligence &amp; Ethics</a:t>
            </a:r>
            <a:endParaRPr/>
          </a:p>
        </p:txBody>
      </p:sp>
      <p:sp>
        <p:nvSpPr>
          <p:cNvPr id="94" name="Shape 94"/>
          <p:cNvSpPr txBox="1"/>
          <p:nvPr/>
        </p:nvSpPr>
        <p:spPr>
          <a:xfrm>
            <a:off x="1579350" y="3138050"/>
            <a:ext cx="59853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advancement of a general Artificial Intelligence is necessary to further our understanding of self, the natural world around us, and the evolution of our species regardless of the ethical concerns surrounding Artificial Intelligence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/>
        </p:nvSpPr>
        <p:spPr>
          <a:xfrm>
            <a:off x="1579350" y="436425"/>
            <a:ext cx="59853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Citations</a:t>
            </a:r>
            <a:endParaRPr/>
          </a:p>
        </p:txBody>
      </p:sp>
      <p:sp>
        <p:nvSpPr>
          <p:cNvPr id="144" name="Shape 144"/>
          <p:cNvSpPr txBox="1"/>
          <p:nvPr/>
        </p:nvSpPr>
        <p:spPr>
          <a:xfrm>
            <a:off x="867600" y="841675"/>
            <a:ext cx="74088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</a:t>
            </a:r>
            <a:r>
              <a:rPr lang="en-GB" sz="1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Wallach, Wendell, and Colin Allen. “Moral machines: teaching robots right from wrong.” Oxford University Press, 2009. Retrieved Feb. 10th, 2018 from Albertsons Library.</a:t>
            </a:r>
            <a:endParaRPr sz="10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Times New Roman"/>
                <a:ea typeface="Times New Roman"/>
                <a:cs typeface="Times New Roman"/>
                <a:sym typeface="Times New Roman"/>
              </a:rPr>
              <a:t>2. Lynch, Gary. Granger, Richard. “</a:t>
            </a:r>
            <a:r>
              <a:rPr i="1" lang="en-GB" sz="1000">
                <a:latin typeface="Times New Roman"/>
                <a:ea typeface="Times New Roman"/>
                <a:cs typeface="Times New Roman"/>
                <a:sym typeface="Times New Roman"/>
              </a:rPr>
              <a:t>Big Brain: The Origins and Future of Human Intelligence</a:t>
            </a:r>
            <a:r>
              <a:rPr lang="en-GB" sz="1000">
                <a:latin typeface="Times New Roman"/>
                <a:ea typeface="Times New Roman"/>
                <a:cs typeface="Times New Roman"/>
                <a:sym typeface="Times New Roman"/>
              </a:rPr>
              <a:t>”. New York: Palgrave Macmillan  (2008). Retrieved Mar. 2.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Patrick Henry Winston. “Artificial Intelligence: Third Edition” Addison-Wesley Publishing Co., 1992. Retrieved Mar. 18th, 2018 from Albertsons Library.</a:t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/>
        </p:nvSpPr>
        <p:spPr>
          <a:xfrm>
            <a:off x="1579350" y="4145975"/>
            <a:ext cx="59853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highlight>
                  <a:schemeClr val="lt2"/>
                </a:highlight>
              </a:rPr>
              <a:t>ALAN TURING 1912-1954</a:t>
            </a:r>
            <a:endParaRPr sz="3600">
              <a:highlight>
                <a:schemeClr val="lt2"/>
              </a:highlight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0" y="4779825"/>
            <a:ext cx="5122800" cy="36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accent5"/>
                </a:solidFill>
                <a:hlinkClick r:id="rId4"/>
              </a:rPr>
              <a:t>http://www.techweekeurope.co.uk/wp-content/uploads/2012/06/Alan-Turing-large.jpg</a:t>
            </a:r>
            <a:endParaRPr sz="10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/>
        </p:nvSpPr>
        <p:spPr>
          <a:xfrm>
            <a:off x="0" y="4200900"/>
            <a:ext cx="51228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accent5"/>
                </a:solidFill>
                <a:hlinkClick r:id="rId4"/>
              </a:rPr>
              <a:t>https://news.usc.edu/files/2015/03/brain2.jpeg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11" name="Shape 111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7600" y="930625"/>
            <a:ext cx="6808798" cy="328224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 txBox="1"/>
          <p:nvPr/>
        </p:nvSpPr>
        <p:spPr>
          <a:xfrm>
            <a:off x="0" y="4540800"/>
            <a:ext cx="30000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accent5"/>
                </a:solidFill>
                <a:hlinkClick r:id="rId4"/>
              </a:rPr>
              <a:t>https://i.stack.imgur.com/4dujG.png</a:t>
            </a:r>
            <a:endParaRPr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/>
        </p:nvSpPr>
        <p:spPr>
          <a:xfrm>
            <a:off x="0" y="4200900"/>
            <a:ext cx="51228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accent5"/>
                </a:solidFill>
                <a:hlinkClick r:id="rId4"/>
              </a:rPr>
              <a:t>https://spectatorau.imgix.net/content/uploads/2017/06/Contents_iceberg.jpg?auto=compress,enhance,format&amp;crop=faces,entropy,edges&amp;fit=crop&amp;w=820&amp;h=550</a:t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/>
        </p:nvSpPr>
        <p:spPr>
          <a:xfrm>
            <a:off x="0" y="4200900"/>
            <a:ext cx="51228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accent5"/>
                </a:solidFill>
                <a:hlinkClick r:id="rId4"/>
              </a:rPr>
              <a:t>http://media1.s-nbcnews.com/i/MSNBC/Components/Slideshows/_production/ss-140707-south-sudan-famine/ss-140707-south-sudan-famine-01.jpg</a:t>
            </a:r>
            <a:endParaRPr sz="1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/>
        </p:nvSpPr>
        <p:spPr>
          <a:xfrm>
            <a:off x="0" y="4200900"/>
            <a:ext cx="51228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accent5"/>
                </a:solidFill>
                <a:hlinkClick r:id="rId4"/>
              </a:rPr>
              <a:t>https://static.businessinsider.com/image/53b0203becad04522b8877e8/image.jpg</a:t>
            </a:r>
            <a:endParaRPr sz="1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/>
        </p:nvSpPr>
        <p:spPr>
          <a:xfrm>
            <a:off x="0" y="4623925"/>
            <a:ext cx="5985300" cy="6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u="sng">
                <a:solidFill>
                  <a:schemeClr val="accent5"/>
                </a:solidFill>
                <a:hlinkClick r:id="rId4"/>
              </a:rPr>
              <a:t>http://www.dccomics.com/sites/default/files/GalleryComics_1920x1080_20150826_CYB_Cv2_55cceb0d8f1d31.28141728.jpg</a:t>
            </a:r>
            <a:endParaRPr sz="1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/>
        </p:nvSpPr>
        <p:spPr>
          <a:xfrm>
            <a:off x="0" y="4429500"/>
            <a:ext cx="30000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06666"/>
                </a:solidFill>
              </a:rPr>
              <a:t>https://www.pinterest.co.uk/pin/524810162820375326/</a:t>
            </a:r>
            <a:endParaRPr sz="1000">
              <a:solidFill>
                <a:srgbClr val="E06666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